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816" r:id="rId2"/>
  </p:sldIdLst>
  <p:sldSz cx="10693400" cy="6273800"/>
  <p:notesSz cx="6735763" cy="9866313"/>
  <p:embeddedFontLst>
    <p:embeddedFont>
      <p:font typeface="Bebas Neue" panose="020B0606020202050201" pitchFamily="34" charset="0"/>
      <p:regular r:id="rId5"/>
    </p:embeddedFont>
    <p:embeddedFont>
      <p:font typeface="Bryant Bold" panose="020B0503040000020003" pitchFamily="34" charset="0"/>
      <p:bold r:id="rId6"/>
    </p:embeddedFont>
    <p:embeddedFont>
      <p:font typeface="Segoe UI" panose="020B0502040204020203" pitchFamily="34" charset="0"/>
      <p:regular r:id="rId7"/>
      <p:bold r:id="rId8"/>
      <p:italic r:id="rId9"/>
      <p:boldItalic r:id="rId10"/>
    </p:embeddedFont>
    <p:embeddedFont>
      <p:font typeface="Trebuchet MS" panose="020B0603020202020204" pitchFamily="34" charset="0"/>
      <p:regular r:id="rId11"/>
      <p:bold r:id="rId12"/>
      <p:italic r:id="rId13"/>
      <p:boldItalic r:id="rId1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élie Roy" initials="AR" lastIdx="13" clrIdx="0">
    <p:extLst>
      <p:ext uri="{19B8F6BF-5375-455C-9EA6-DF929625EA0E}">
        <p15:presenceInfo xmlns:p15="http://schemas.microsoft.com/office/powerpoint/2012/main" userId="S::aurelie.roy@ampvisualtv.tv::ebc9fc19-13d2-49e4-bf89-0db2d89bc1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F52"/>
    <a:srgbClr val="D50F67"/>
    <a:srgbClr val="D60C63"/>
    <a:srgbClr val="006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10" autoAdjust="0"/>
    <p:restoredTop sz="95033" autoAdjust="0"/>
  </p:normalViewPr>
  <p:slideViewPr>
    <p:cSldViewPr>
      <p:cViewPr varScale="1">
        <p:scale>
          <a:sx n="116" d="100"/>
          <a:sy n="116" d="100"/>
        </p:scale>
        <p:origin x="1506" y="11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commentAuthors" Target="commentAuthors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17F83-5575-403C-8046-25026FEB2D27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FA6A7-229B-49B9-8115-BF7CCC40DE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482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101BA-6C4A-4F2A-8287-B6B5F237F609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31813" y="1231900"/>
            <a:ext cx="56737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118" y="4748296"/>
            <a:ext cx="5388610" cy="38856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80253-5755-476D-AFA7-73A9DC70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370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A29BA-4F09-406B-801D-7BBA0FA44E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69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944878"/>
            <a:ext cx="9089390" cy="1317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513328"/>
            <a:ext cx="7485380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E4006C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E4006C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442974"/>
            <a:ext cx="4651629" cy="4140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442974"/>
            <a:ext cx="4651629" cy="4140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E4006C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53216" y="5855547"/>
            <a:ext cx="2459482" cy="188962"/>
          </a:xfrm>
        </p:spPr>
        <p:txBody>
          <a:bodyPr lIns="0" tIns="0" rIns="0" bIns="0"/>
          <a:lstStyle>
            <a:lvl1pPr algn="r">
              <a:defRPr sz="1228" b="1" i="0">
                <a:solidFill>
                  <a:srgbClr val="92989C"/>
                </a:solidFill>
                <a:latin typeface="Bryant Bold" panose="020B0503040000020003" pitchFamily="34" charset="77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Forme libre 1">
            <a:extLst>
              <a:ext uri="{FF2B5EF4-FFF2-40B4-BE49-F238E27FC236}">
                <a16:creationId xmlns:a16="http://schemas.microsoft.com/office/drawing/2014/main" id="{BD45BA7D-C45D-9D1F-547F-84766ACD00B6}"/>
              </a:ext>
            </a:extLst>
          </p:cNvPr>
          <p:cNvSpPr/>
          <p:nvPr userDrawn="1"/>
        </p:nvSpPr>
        <p:spPr>
          <a:xfrm rot="5400000">
            <a:off x="349495" y="1468782"/>
            <a:ext cx="4259786" cy="4249995"/>
          </a:xfrm>
          <a:custGeom>
            <a:avLst/>
            <a:gdLst>
              <a:gd name="connsiteX0" fmla="*/ 1358076 w 7370300"/>
              <a:gd name="connsiteY0" fmla="*/ 2570879 h 7820428"/>
              <a:gd name="connsiteX1" fmla="*/ 346400 w 7370300"/>
              <a:gd name="connsiteY1" fmla="*/ 7720054 h 7820428"/>
              <a:gd name="connsiteX2" fmla="*/ 7266008 w 7370300"/>
              <a:gd name="connsiteY2" fmla="*/ 5787492 h 7820428"/>
              <a:gd name="connsiteX3" fmla="*/ 4490383 w 7370300"/>
              <a:gd name="connsiteY3" fmla="*/ 3420428 h 7820428"/>
              <a:gd name="connsiteX4" fmla="*/ 4146672 w 7370300"/>
              <a:gd name="connsiteY4" fmla="*/ 9262 h 7820428"/>
              <a:gd name="connsiteX5" fmla="*/ 1358076 w 7370300"/>
              <a:gd name="connsiteY5" fmla="*/ 2570879 h 7820428"/>
              <a:gd name="connsiteX0" fmla="*/ 1084547 w 7466422"/>
              <a:gd name="connsiteY0" fmla="*/ 3398197 h 7772671"/>
              <a:gd name="connsiteX1" fmla="*/ 442522 w 7466422"/>
              <a:gd name="connsiteY1" fmla="*/ 7710794 h 7772671"/>
              <a:gd name="connsiteX2" fmla="*/ 7362130 w 7466422"/>
              <a:gd name="connsiteY2" fmla="*/ 5778232 h 7772671"/>
              <a:gd name="connsiteX3" fmla="*/ 4586505 w 7466422"/>
              <a:gd name="connsiteY3" fmla="*/ 3411168 h 7772671"/>
              <a:gd name="connsiteX4" fmla="*/ 4242794 w 7466422"/>
              <a:gd name="connsiteY4" fmla="*/ 2 h 7772671"/>
              <a:gd name="connsiteX5" fmla="*/ 1084547 w 7466422"/>
              <a:gd name="connsiteY5" fmla="*/ 3398197 h 77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6422" h="7772671">
                <a:moveTo>
                  <a:pt x="1084547" y="3398197"/>
                </a:moveTo>
                <a:cubicBezTo>
                  <a:pt x="451168" y="4683329"/>
                  <a:pt x="-603742" y="7314122"/>
                  <a:pt x="442522" y="7710794"/>
                </a:cubicBezTo>
                <a:cubicBezTo>
                  <a:pt x="1488786" y="8107467"/>
                  <a:pt x="6671466" y="6494836"/>
                  <a:pt x="7362130" y="5778232"/>
                </a:cubicBezTo>
                <a:cubicBezTo>
                  <a:pt x="8052794" y="5061628"/>
                  <a:pt x="5106394" y="4374206"/>
                  <a:pt x="4586505" y="3411168"/>
                </a:cubicBezTo>
                <a:cubicBezTo>
                  <a:pt x="4066616" y="2448130"/>
                  <a:pt x="4826454" y="2164"/>
                  <a:pt x="4242794" y="2"/>
                </a:cubicBezTo>
                <a:cubicBezTo>
                  <a:pt x="3659134" y="-2160"/>
                  <a:pt x="1717926" y="2113065"/>
                  <a:pt x="1084547" y="3398197"/>
                </a:cubicBezTo>
                <a:close/>
              </a:path>
            </a:pathLst>
          </a:custGeom>
          <a:solidFill>
            <a:srgbClr val="17CAE6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2D564B18-694A-FCDD-CF04-7A3487639F87}"/>
              </a:ext>
            </a:extLst>
          </p:cNvPr>
          <p:cNvSpPr/>
          <p:nvPr userDrawn="1"/>
        </p:nvSpPr>
        <p:spPr>
          <a:xfrm rot="9883179">
            <a:off x="-1174043" y="2101509"/>
            <a:ext cx="3150091" cy="3246604"/>
          </a:xfrm>
          <a:custGeom>
            <a:avLst/>
            <a:gdLst>
              <a:gd name="connsiteX0" fmla="*/ 607266 w 6410942"/>
              <a:gd name="connsiteY0" fmla="*/ 2948631 h 6563470"/>
              <a:gd name="connsiteX1" fmla="*/ 509990 w 6410942"/>
              <a:gd name="connsiteY1" fmla="*/ 1145771 h 6563470"/>
              <a:gd name="connsiteX2" fmla="*/ 6359556 w 6410942"/>
              <a:gd name="connsiteY2" fmla="*/ 309192 h 6563470"/>
              <a:gd name="connsiteX3" fmla="*/ 3214279 w 6410942"/>
              <a:gd name="connsiteY3" fmla="*/ 6521924 h 6563470"/>
              <a:gd name="connsiteX4" fmla="*/ 607266 w 6410942"/>
              <a:gd name="connsiteY4" fmla="*/ 2948631 h 6563470"/>
              <a:gd name="connsiteX0" fmla="*/ 382290 w 6634693"/>
              <a:gd name="connsiteY0" fmla="*/ 3712370 h 6621999"/>
              <a:gd name="connsiteX1" fmla="*/ 732486 w 6634693"/>
              <a:gd name="connsiteY1" fmla="*/ 1163722 h 6621999"/>
              <a:gd name="connsiteX2" fmla="*/ 6582052 w 6634693"/>
              <a:gd name="connsiteY2" fmla="*/ 327143 h 6621999"/>
              <a:gd name="connsiteX3" fmla="*/ 3436775 w 6634693"/>
              <a:gd name="connsiteY3" fmla="*/ 6539875 h 6621999"/>
              <a:gd name="connsiteX4" fmla="*/ 382290 w 6634693"/>
              <a:gd name="connsiteY4" fmla="*/ 3712370 h 6621999"/>
              <a:gd name="connsiteX0" fmla="*/ 325897 w 6727896"/>
              <a:gd name="connsiteY0" fmla="*/ 3978410 h 6648032"/>
              <a:gd name="connsiteX1" fmla="*/ 825251 w 6727896"/>
              <a:gd name="connsiteY1" fmla="*/ 1170358 h 6648032"/>
              <a:gd name="connsiteX2" fmla="*/ 6674817 w 6727896"/>
              <a:gd name="connsiteY2" fmla="*/ 333779 h 6648032"/>
              <a:gd name="connsiteX3" fmla="*/ 3529540 w 6727896"/>
              <a:gd name="connsiteY3" fmla="*/ 6546511 h 6648032"/>
              <a:gd name="connsiteX4" fmla="*/ 325897 w 6727896"/>
              <a:gd name="connsiteY4" fmla="*/ 3978410 h 664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7896" h="6648032">
                <a:moveTo>
                  <a:pt x="325897" y="3978410"/>
                </a:moveTo>
                <a:cubicBezTo>
                  <a:pt x="-124818" y="3082384"/>
                  <a:pt x="-232902" y="1777797"/>
                  <a:pt x="825251" y="1170358"/>
                </a:cubicBezTo>
                <a:cubicBezTo>
                  <a:pt x="1883404" y="562919"/>
                  <a:pt x="6224102" y="-562247"/>
                  <a:pt x="6674817" y="333779"/>
                </a:cubicBezTo>
                <a:cubicBezTo>
                  <a:pt x="7125532" y="1229805"/>
                  <a:pt x="4587693" y="5939072"/>
                  <a:pt x="3529540" y="6546511"/>
                </a:cubicBezTo>
                <a:cubicBezTo>
                  <a:pt x="2471387" y="7153950"/>
                  <a:pt x="776612" y="4874436"/>
                  <a:pt x="325897" y="397841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</p:spTree>
    <p:extLst>
      <p:ext uri="{BB962C8B-B14F-4D97-AF65-F5344CB8AC3E}">
        <p14:creationId xmlns:p14="http://schemas.microsoft.com/office/powerpoint/2010/main" val="389592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5299" y="496421"/>
            <a:ext cx="773429" cy="1158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rgbClr val="E4006C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5300" y="2315811"/>
            <a:ext cx="9242798" cy="226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5834634"/>
            <a:ext cx="3421888" cy="31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834634"/>
            <a:ext cx="2459482" cy="31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5834634"/>
            <a:ext cx="2459482" cy="31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C34E997-F8EB-DD81-628C-38365ED5EC9E}"/>
              </a:ext>
            </a:extLst>
          </p:cNvPr>
          <p:cNvSpPr txBox="1"/>
          <p:nvPr/>
        </p:nvSpPr>
        <p:spPr>
          <a:xfrm>
            <a:off x="850900" y="2475180"/>
            <a:ext cx="2704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3A5E"/>
                </a:solidFill>
                <a:latin typeface="Bryant Bold" panose="020B0503040000020003" pitchFamily="34" charset="77"/>
                <a:ea typeface="Calibri" panose="020F0502020204030204" pitchFamily="34" charset="0"/>
                <a:cs typeface="SpeakPro-Heavy" panose="020B0504020101020102" pitchFamily="34" charset="77"/>
              </a:rPr>
              <a:t>RÉSULTAT DE L’INDEX ÉGALITÉ PROFESSIONNELLE FEMMES/HOMMES</a:t>
            </a:r>
            <a:endParaRPr lang="fr-FR" sz="2000" b="1" dirty="0">
              <a:solidFill>
                <a:srgbClr val="003A5E"/>
              </a:solidFill>
              <a:latin typeface="Bryant Bold" panose="020B0503040000020003" pitchFamily="34" charset="77"/>
              <a:ea typeface="+mj-ea"/>
              <a:cs typeface="SpeakPro-Heavy" panose="020B0504020101020102" pitchFamily="34" charset="77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521554F-5D4B-B706-9203-34B7D30E0F33}"/>
              </a:ext>
            </a:extLst>
          </p:cNvPr>
          <p:cNvGrpSpPr/>
          <p:nvPr/>
        </p:nvGrpSpPr>
        <p:grpSpPr>
          <a:xfrm>
            <a:off x="4773836" y="436545"/>
            <a:ext cx="5373464" cy="4077269"/>
            <a:chOff x="1612900" y="787180"/>
            <a:chExt cx="4629736" cy="4077269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F2F75364-01A6-260E-B023-A31605355999}"/>
                </a:ext>
              </a:extLst>
            </p:cNvPr>
            <p:cNvGrpSpPr/>
            <p:nvPr/>
          </p:nvGrpSpPr>
          <p:grpSpPr>
            <a:xfrm>
              <a:off x="2823874" y="947096"/>
              <a:ext cx="3418762" cy="3660175"/>
              <a:chOff x="2700179" y="743762"/>
              <a:chExt cx="3418762" cy="3660175"/>
            </a:xfrm>
          </p:grpSpPr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537D6655-8C4F-4A00-3807-B5B338FFB6B3}"/>
                  </a:ext>
                </a:extLst>
              </p:cNvPr>
              <p:cNvSpPr txBox="1"/>
              <p:nvPr/>
            </p:nvSpPr>
            <p:spPr>
              <a:xfrm>
                <a:off x="2718018" y="3139932"/>
                <a:ext cx="3276564" cy="41646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algn="just">
                  <a:lnSpc>
                    <a:spcPct val="121200"/>
                  </a:lnSpc>
                  <a:spcBef>
                    <a:spcPts val="100"/>
                  </a:spcBef>
                </a:pPr>
                <a:r>
                  <a:rPr lang="fr-FR" sz="1100" spc="-15" dirty="0">
                    <a:solidFill>
                      <a:srgbClr val="990F5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% d’augmentation au retour d’un congé de maternité</a:t>
                </a:r>
              </a:p>
              <a:p>
                <a:pPr marL="12700" marR="5080" algn="just">
                  <a:lnSpc>
                    <a:spcPct val="121200"/>
                  </a:lnSpc>
                  <a:spcBef>
                    <a:spcPts val="100"/>
                  </a:spcBef>
                </a:pPr>
                <a:r>
                  <a:rPr lang="fr-FR" sz="1100" b="1" spc="-15" dirty="0">
                    <a:solidFill>
                      <a:srgbClr val="990F52"/>
                    </a:solidFill>
                    <a:latin typeface="Trebuchet MS" panose="020B0603020202020204" pitchFamily="34" charset="0"/>
                    <a:cs typeface="Arial"/>
                  </a:rPr>
                  <a:t>Incalculable</a:t>
                </a:r>
                <a:endParaRPr sz="1100" b="1" dirty="0">
                  <a:solidFill>
                    <a:srgbClr val="990F52"/>
                  </a:solidFill>
                  <a:latin typeface="Trebuchet MS" panose="020B0603020202020204" pitchFamily="34" charset="0"/>
                  <a:cs typeface="Arial"/>
                </a:endParaRPr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C7A96EFC-BBBE-C4B9-E0A6-C840DC4820CD}"/>
                  </a:ext>
                </a:extLst>
              </p:cNvPr>
              <p:cNvGrpSpPr/>
              <p:nvPr/>
            </p:nvGrpSpPr>
            <p:grpSpPr>
              <a:xfrm>
                <a:off x="2700179" y="743762"/>
                <a:ext cx="3418762" cy="3660175"/>
                <a:chOff x="2242979" y="743762"/>
                <a:chExt cx="3418762" cy="3660175"/>
              </a:xfrm>
            </p:grpSpPr>
            <p:sp>
              <p:nvSpPr>
                <p:cNvPr id="11" name="object 3">
                  <a:extLst>
                    <a:ext uri="{FF2B5EF4-FFF2-40B4-BE49-F238E27FC236}">
                      <a16:creationId xmlns:a16="http://schemas.microsoft.com/office/drawing/2014/main" id="{CAEEDEF0-9EA4-69C7-958E-2450C1EFF6A7}"/>
                    </a:ext>
                  </a:extLst>
                </p:cNvPr>
                <p:cNvSpPr txBox="1"/>
                <p:nvPr/>
              </p:nvSpPr>
              <p:spPr>
                <a:xfrm>
                  <a:off x="2242979" y="743762"/>
                  <a:ext cx="2275759" cy="41646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5080" algn="just">
                    <a:lnSpc>
                      <a:spcPct val="121200"/>
                    </a:lnSpc>
                    <a:spcBef>
                      <a:spcPts val="100"/>
                    </a:spcBef>
                  </a:pPr>
                  <a:r>
                    <a:rPr lang="fr-FR" sz="1100" spc="-15" dirty="0">
                      <a:solidFill>
                        <a:srgbClr val="990F52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Écarts de rémunérations</a:t>
                  </a:r>
                </a:p>
                <a:p>
                  <a:pPr marL="12700" marR="5080" algn="just">
                    <a:lnSpc>
                      <a:spcPct val="121200"/>
                    </a:lnSpc>
                    <a:spcBef>
                      <a:spcPts val="100"/>
                    </a:spcBef>
                  </a:pPr>
                  <a:r>
                    <a:rPr lang="fr-FR" sz="1100" b="1" spc="-15" dirty="0">
                      <a:solidFill>
                        <a:srgbClr val="990F52"/>
                      </a:solidFill>
                      <a:latin typeface="Trebuchet MS" panose="020B0603020202020204" pitchFamily="34" charset="0"/>
                      <a:cs typeface="Arial"/>
                    </a:rPr>
                    <a:t>39/40</a:t>
                  </a:r>
                  <a:endParaRPr sz="1100" b="1" dirty="0">
                    <a:solidFill>
                      <a:srgbClr val="990F52"/>
                    </a:solidFill>
                    <a:latin typeface="Trebuchet MS" panose="020B0603020202020204" pitchFamily="34" charset="0"/>
                    <a:cs typeface="Arial"/>
                  </a:endParaRPr>
                </a:p>
              </p:txBody>
            </p:sp>
            <p:sp>
              <p:nvSpPr>
                <p:cNvPr id="12" name="object 3">
                  <a:extLst>
                    <a:ext uri="{FF2B5EF4-FFF2-40B4-BE49-F238E27FC236}">
                      <a16:creationId xmlns:a16="http://schemas.microsoft.com/office/drawing/2014/main" id="{240C7135-47F0-AA6E-F134-DED202577F28}"/>
                    </a:ext>
                  </a:extLst>
                </p:cNvPr>
                <p:cNvSpPr txBox="1"/>
                <p:nvPr/>
              </p:nvSpPr>
              <p:spPr>
                <a:xfrm>
                  <a:off x="2249610" y="1531181"/>
                  <a:ext cx="2275759" cy="41646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5080" algn="just">
                    <a:lnSpc>
                      <a:spcPct val="121200"/>
                    </a:lnSpc>
                    <a:spcBef>
                      <a:spcPts val="100"/>
                    </a:spcBef>
                  </a:pPr>
                  <a:r>
                    <a:rPr lang="fr-FR" sz="1100" spc="-15" dirty="0">
                      <a:solidFill>
                        <a:srgbClr val="990F52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Écarts de taux d’augmentations</a:t>
                  </a:r>
                </a:p>
                <a:p>
                  <a:pPr marL="12700" marR="5080" algn="just">
                    <a:lnSpc>
                      <a:spcPct val="121200"/>
                    </a:lnSpc>
                    <a:spcBef>
                      <a:spcPts val="100"/>
                    </a:spcBef>
                  </a:pPr>
                  <a:r>
                    <a:rPr lang="fr-FR" sz="1100" b="1" spc="-15" dirty="0">
                      <a:solidFill>
                        <a:srgbClr val="990F52"/>
                      </a:solidFill>
                      <a:latin typeface="Trebuchet MS" panose="020B0603020202020204" pitchFamily="34" charset="0"/>
                      <a:cs typeface="Arial"/>
                    </a:rPr>
                    <a:t>20/20</a:t>
                  </a:r>
                  <a:endParaRPr sz="1100" b="1" dirty="0">
                    <a:solidFill>
                      <a:srgbClr val="990F52"/>
                    </a:solidFill>
                    <a:latin typeface="Trebuchet MS" panose="020B0603020202020204" pitchFamily="34" charset="0"/>
                    <a:cs typeface="Arial"/>
                  </a:endParaRPr>
                </a:p>
              </p:txBody>
            </p:sp>
            <p:sp>
              <p:nvSpPr>
                <p:cNvPr id="13" name="object 3">
                  <a:extLst>
                    <a:ext uri="{FF2B5EF4-FFF2-40B4-BE49-F238E27FC236}">
                      <a16:creationId xmlns:a16="http://schemas.microsoft.com/office/drawing/2014/main" id="{014A9FBA-08A6-FE4A-817D-41124659EAC9}"/>
                    </a:ext>
                  </a:extLst>
                </p:cNvPr>
                <p:cNvSpPr txBox="1"/>
                <p:nvPr/>
              </p:nvSpPr>
              <p:spPr>
                <a:xfrm>
                  <a:off x="2260818" y="2363317"/>
                  <a:ext cx="2275759" cy="41646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5080" algn="just">
                    <a:lnSpc>
                      <a:spcPct val="121200"/>
                    </a:lnSpc>
                    <a:spcBef>
                      <a:spcPts val="100"/>
                    </a:spcBef>
                  </a:pPr>
                  <a:r>
                    <a:rPr lang="fr-FR" sz="1100" spc="-15" dirty="0">
                      <a:solidFill>
                        <a:srgbClr val="990F52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Écarts de taux de promotions</a:t>
                  </a:r>
                </a:p>
                <a:p>
                  <a:pPr marL="12700" marR="5080" algn="just">
                    <a:lnSpc>
                      <a:spcPct val="121200"/>
                    </a:lnSpc>
                    <a:spcBef>
                      <a:spcPts val="100"/>
                    </a:spcBef>
                  </a:pPr>
                  <a:r>
                    <a:rPr lang="fr-FR" sz="1100" b="1" spc="-15" dirty="0">
                      <a:solidFill>
                        <a:srgbClr val="990F52"/>
                      </a:solidFill>
                      <a:latin typeface="Trebuchet MS" panose="020B0603020202020204" pitchFamily="34" charset="0"/>
                      <a:cs typeface="Arial"/>
                    </a:rPr>
                    <a:t>15/15</a:t>
                  </a:r>
                  <a:endParaRPr sz="1100" b="1" dirty="0">
                    <a:solidFill>
                      <a:srgbClr val="990F52"/>
                    </a:solidFill>
                    <a:latin typeface="Trebuchet MS" panose="020B0603020202020204" pitchFamily="34" charset="0"/>
                    <a:cs typeface="Arial"/>
                  </a:endParaRPr>
                </a:p>
              </p:txBody>
            </p:sp>
            <p:sp>
              <p:nvSpPr>
                <p:cNvPr id="14" name="object 3">
                  <a:extLst>
                    <a:ext uri="{FF2B5EF4-FFF2-40B4-BE49-F238E27FC236}">
                      <a16:creationId xmlns:a16="http://schemas.microsoft.com/office/drawing/2014/main" id="{3D807F7E-A5E9-3BB9-8359-7EEE97119FFA}"/>
                    </a:ext>
                  </a:extLst>
                </p:cNvPr>
                <p:cNvSpPr txBox="1"/>
                <p:nvPr/>
              </p:nvSpPr>
              <p:spPr>
                <a:xfrm>
                  <a:off x="2260818" y="3987476"/>
                  <a:ext cx="3400923" cy="41646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5080" algn="just">
                    <a:lnSpc>
                      <a:spcPct val="121200"/>
                    </a:lnSpc>
                    <a:spcBef>
                      <a:spcPts val="100"/>
                    </a:spcBef>
                  </a:pPr>
                  <a:r>
                    <a:rPr lang="fr-FR" sz="1100" spc="-15" dirty="0">
                      <a:solidFill>
                        <a:srgbClr val="990F52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Sous-représentation des + hautes rémunérations</a:t>
                  </a:r>
                </a:p>
                <a:p>
                  <a:pPr marL="12700" marR="5080" algn="just">
                    <a:lnSpc>
                      <a:spcPct val="121200"/>
                    </a:lnSpc>
                    <a:spcBef>
                      <a:spcPts val="100"/>
                    </a:spcBef>
                  </a:pPr>
                  <a:r>
                    <a:rPr lang="fr-FR" sz="1100" b="1" spc="-15" dirty="0">
                      <a:solidFill>
                        <a:srgbClr val="990F52"/>
                      </a:solidFill>
                      <a:latin typeface="Trebuchet MS" panose="020B0603020202020204" pitchFamily="34" charset="0"/>
                      <a:cs typeface="Arial"/>
                    </a:rPr>
                    <a:t>0/10</a:t>
                  </a:r>
                  <a:endParaRPr sz="1100" b="1" dirty="0">
                    <a:solidFill>
                      <a:srgbClr val="990F52"/>
                    </a:solidFill>
                    <a:latin typeface="Trebuchet MS" panose="020B0603020202020204" pitchFamily="34" charset="0"/>
                    <a:cs typeface="Arial"/>
                  </a:endParaRPr>
                </a:p>
              </p:txBody>
            </p:sp>
          </p:grpSp>
        </p:grp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3DD4504-3803-AE8F-B98D-68A7A71B0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900" y="787180"/>
              <a:ext cx="943107" cy="4077269"/>
            </a:xfrm>
            <a:prstGeom prst="rect">
              <a:avLst/>
            </a:prstGeom>
          </p:spPr>
        </p:pic>
      </p:grp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2665BF-A8D8-071D-586B-4CF02B2C11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3"/>
          <a:stretch/>
        </p:blipFill>
        <p:spPr>
          <a:xfrm>
            <a:off x="2788083" y="4105528"/>
            <a:ext cx="1985753" cy="1789786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148A623A-A7D1-B7D2-6B9B-C01876C581ED}"/>
              </a:ext>
            </a:extLst>
          </p:cNvPr>
          <p:cNvSpPr txBox="1"/>
          <p:nvPr/>
        </p:nvSpPr>
        <p:spPr>
          <a:xfrm>
            <a:off x="5956300" y="4856879"/>
            <a:ext cx="2275759" cy="737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200"/>
              </a:lnSpc>
              <a:spcBef>
                <a:spcPts val="100"/>
              </a:spcBef>
            </a:pPr>
            <a:r>
              <a:rPr lang="fr-FR" sz="1100" spc="-15" dirty="0">
                <a:solidFill>
                  <a:srgbClr val="231F20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Total de l’index 2025</a:t>
            </a:r>
          </a:p>
          <a:p>
            <a:pPr marL="12700" marR="5080" algn="just">
              <a:lnSpc>
                <a:spcPct val="121200"/>
              </a:lnSpc>
              <a:spcBef>
                <a:spcPts val="100"/>
              </a:spcBef>
            </a:pPr>
            <a:r>
              <a:rPr lang="fr-FR" sz="1100" b="1" spc="-15" dirty="0">
                <a:solidFill>
                  <a:srgbClr val="231F20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</a:t>
            </a:r>
            <a:r>
              <a:rPr lang="fr-FR" sz="3000" b="1" spc="-15" dirty="0">
                <a:solidFill>
                  <a:srgbClr val="231F20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87/100</a:t>
            </a:r>
            <a:endParaRPr sz="1000" b="1" baseline="30000" dirty="0">
              <a:solidFill>
                <a:srgbClr val="D60C63"/>
              </a:solidFill>
              <a:latin typeface="Trebuchet MS" panose="020B0603020202020204" pitchFamily="34" charset="0"/>
              <a:cs typeface="Arial"/>
            </a:endParaRP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AC2CD7F-FFD4-D53F-5186-F12F4FA2A8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8" r="57022" b="77653"/>
          <a:stretch/>
        </p:blipFill>
        <p:spPr>
          <a:xfrm>
            <a:off x="5066021" y="5069574"/>
            <a:ext cx="896629" cy="62722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94D393D-894D-1B92-4715-84E643D025BB}"/>
              </a:ext>
            </a:extLst>
          </p:cNvPr>
          <p:cNvSpPr txBox="1"/>
          <p:nvPr/>
        </p:nvSpPr>
        <p:spPr>
          <a:xfrm>
            <a:off x="8232059" y="5534627"/>
            <a:ext cx="2275759" cy="380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200"/>
              </a:lnSpc>
              <a:spcBef>
                <a:spcPts val="100"/>
              </a:spcBef>
            </a:pPr>
            <a:r>
              <a:rPr lang="fr-FR" sz="10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Rappel score de l’index 2024</a:t>
            </a:r>
          </a:p>
          <a:p>
            <a:pPr marL="12700" marR="5080" algn="ctr">
              <a:lnSpc>
                <a:spcPct val="121200"/>
              </a:lnSpc>
              <a:spcBef>
                <a:spcPts val="100"/>
              </a:spcBef>
            </a:pPr>
            <a:r>
              <a:rPr lang="fr-FR" sz="10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89/100</a:t>
            </a:r>
            <a:endParaRPr sz="10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889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</Words>
  <Application>Microsoft Office PowerPoint</Application>
  <PresentationFormat>Personnalisé</PresentationFormat>
  <Paragraphs>16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Bryant Bold</vt:lpstr>
      <vt:lpstr>Calibri</vt:lpstr>
      <vt:lpstr>Bebas Neue</vt:lpstr>
      <vt:lpstr>Segoe UI</vt:lpstr>
      <vt:lpstr>Trebuchet MS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Dugast</dc:creator>
  <cp:lastModifiedBy>Aurélie Roy</cp:lastModifiedBy>
  <cp:revision>195</cp:revision>
  <cp:lastPrinted>2025-02-10T16:55:03Z</cp:lastPrinted>
  <dcterms:created xsi:type="dcterms:W3CDTF">2018-11-20T13:49:34Z</dcterms:created>
  <dcterms:modified xsi:type="dcterms:W3CDTF">2026-02-26T10:35:08Z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2018-11-19T00:00:00Z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2018-11-20T00:00:00Z</vt:filetime>
  </property>
</Properties>
</file>